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2" r:id="rId3"/>
    <p:sldId id="283" r:id="rId4"/>
    <p:sldId id="284" r:id="rId5"/>
    <p:sldId id="285" r:id="rId6"/>
    <p:sldId id="286" r:id="rId7"/>
    <p:sldId id="295" r:id="rId8"/>
    <p:sldId id="296" r:id="rId9"/>
    <p:sldId id="287" r:id="rId10"/>
    <p:sldId id="288" r:id="rId11"/>
    <p:sldId id="297" r:id="rId12"/>
    <p:sldId id="289" r:id="rId13"/>
    <p:sldId id="294" r:id="rId14"/>
    <p:sldId id="290" r:id="rId15"/>
    <p:sldId id="292" r:id="rId16"/>
    <p:sldId id="291" r:id="rId17"/>
    <p:sldId id="293" r:id="rId18"/>
    <p:sldId id="298" r:id="rId19"/>
  </p:sldIdLst>
  <p:sldSz cx="10399713" cy="7218363"/>
  <p:notesSz cx="6858000" cy="9144000"/>
  <p:defaultTextStyle>
    <a:defPPr>
      <a:defRPr lang="ru-RU"/>
    </a:defPPr>
    <a:lvl1pPr marL="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A"/>
    <a:srgbClr val="FFC979"/>
    <a:srgbClr val="FFEB97"/>
    <a:srgbClr val="FF9900"/>
    <a:srgbClr val="FFFDF7"/>
    <a:srgbClr val="FFEED5"/>
    <a:srgbClr val="8CCC7A"/>
    <a:srgbClr val="CAE8C2"/>
    <a:srgbClr val="EFF8EC"/>
    <a:srgbClr val="4B3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2" y="-144"/>
      </p:cViewPr>
      <p:guideLst>
        <p:guide orient="horz" pos="2274"/>
        <p:guide pos="32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B066-3AD0-4E3F-B3EE-43CD4EA00CDE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685800"/>
            <a:ext cx="4937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C70F-209D-47B6-9BE7-440941BCF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C70F-209D-47B6-9BE7-440941BCF8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9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79" y="2242372"/>
            <a:ext cx="8839756" cy="15472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57" y="4090406"/>
            <a:ext cx="7279799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6152" y="304107"/>
            <a:ext cx="2659511" cy="64831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206" y="304107"/>
            <a:ext cx="7810618" cy="64831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6" y="4638467"/>
            <a:ext cx="8839756" cy="143364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506" y="3059451"/>
            <a:ext cx="8839756" cy="157901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6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206" y="1772845"/>
            <a:ext cx="5234162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9696" y="1772845"/>
            <a:ext cx="5235967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85" y="1615778"/>
            <a:ext cx="4595013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985" y="2289157"/>
            <a:ext cx="4595013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2910" y="1615778"/>
            <a:ext cx="4596818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2910" y="2289157"/>
            <a:ext cx="4596818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7398"/>
            <a:ext cx="3421434" cy="12231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999" y="287398"/>
            <a:ext cx="5813728" cy="61606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986" y="1510510"/>
            <a:ext cx="3421434" cy="4937561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416" y="5052854"/>
            <a:ext cx="6239828" cy="5965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8416" y="644974"/>
            <a:ext cx="6239828" cy="4331018"/>
          </a:xfrm>
        </p:spPr>
        <p:txBody>
          <a:bodyPr/>
          <a:lstStyle>
            <a:lvl1pPr marL="0" indent="0">
              <a:buNone/>
              <a:defRPr sz="3500"/>
            </a:lvl1pPr>
            <a:lvl2pPr marL="503331" indent="0">
              <a:buNone/>
              <a:defRPr sz="3100"/>
            </a:lvl2pPr>
            <a:lvl3pPr marL="1006663" indent="0">
              <a:buNone/>
              <a:defRPr sz="2600"/>
            </a:lvl3pPr>
            <a:lvl4pPr marL="1509994" indent="0">
              <a:buNone/>
              <a:defRPr sz="2200"/>
            </a:lvl4pPr>
            <a:lvl5pPr marL="2013326" indent="0">
              <a:buNone/>
              <a:defRPr sz="2200"/>
            </a:lvl5pPr>
            <a:lvl6pPr marL="2516657" indent="0">
              <a:buNone/>
              <a:defRPr sz="2200"/>
            </a:lvl6pPr>
            <a:lvl7pPr marL="3019989" indent="0">
              <a:buNone/>
              <a:defRPr sz="2200"/>
            </a:lvl7pPr>
            <a:lvl8pPr marL="3523320" indent="0">
              <a:buNone/>
              <a:defRPr sz="2200"/>
            </a:lvl8pPr>
            <a:lvl9pPr marL="402665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8416" y="5649372"/>
            <a:ext cx="6239828" cy="847155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vert="horz" lIns="100666" tIns="50333" rIns="100666" bIns="50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992" y="1684285"/>
            <a:ext cx="9359742" cy="4763786"/>
          </a:xfrm>
          <a:prstGeom prst="rect">
            <a:avLst/>
          </a:prstGeom>
        </p:spPr>
        <p:txBody>
          <a:bodyPr vert="horz" lIns="100666" tIns="50333" rIns="100666" bIns="503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138F-66D4-402F-BD7B-42AE40130AFD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0A83-7F94-442A-B10B-C3D0F6AEEB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-15280" y="0"/>
            <a:ext cx="10399712" cy="7218363"/>
          </a:xfrm>
          <a:prstGeom prst="frame">
            <a:avLst>
              <a:gd name="adj1" fmla="val 168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CCC7A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5341" y="584845"/>
            <a:ext cx="9289031" cy="6120000"/>
          </a:xfrm>
          <a:prstGeom prst="roundRect">
            <a:avLst>
              <a:gd name="adj" fmla="val 11629"/>
            </a:avLst>
          </a:pr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1">
                <a:lumMod val="95000"/>
                <a:lumOff val="5000"/>
              </a:schemeClr>
            </a:bgClr>
          </a:pattFill>
          <a:ln w="76200" cmpd="tri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1239416" y="584845"/>
            <a:ext cx="8757356" cy="6120680"/>
          </a:xfrm>
          <a:prstGeom prst="roundRect">
            <a:avLst>
              <a:gd name="adj" fmla="val 11629"/>
            </a:avLst>
          </a:prstGeom>
          <a:solidFill>
            <a:srgbClr val="FCFAFA"/>
          </a:solidFill>
          <a:ln w="76200" cmpd="tri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98195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260063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314019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367975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421931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475887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529843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5837993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152151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487" y="2061074"/>
            <a:ext cx="648072" cy="29146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3" name="TextBox 22"/>
          <p:cNvSpPr txBox="1"/>
          <p:nvPr userDrawn="1"/>
        </p:nvSpPr>
        <p:spPr>
          <a:xfrm>
            <a:off x="-56728" y="6932582"/>
            <a:ext cx="21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5280" y="6932582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©Чайкина З.А</a:t>
            </a:r>
            <a:endParaRPr lang="ru-RU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0066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99" indent="-377499" algn="l" defTabSz="10066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914" indent="-314582" algn="l" defTabSz="100666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329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660" indent="-251666" algn="l" defTabSz="10066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992" indent="-251666" algn="l" defTabSz="10066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23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655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986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18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31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3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994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26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57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9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2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652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/>
        </p:nvSpPr>
        <p:spPr>
          <a:xfrm>
            <a:off x="5523892" y="4005218"/>
            <a:ext cx="3240360" cy="11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749" y="843260"/>
            <a:ext cx="417646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10399713" cy="7218363"/>
          </a:xfrm>
          <a:prstGeom prst="frame">
            <a:avLst>
              <a:gd name="adj1" fmla="val 14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3" y="3681533"/>
            <a:ext cx="2305696" cy="309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2360" r="4193" b="25785"/>
          <a:stretch/>
        </p:blipFill>
        <p:spPr>
          <a:xfrm>
            <a:off x="3269868" y="5697413"/>
            <a:ext cx="1579538" cy="93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3472" y="1304925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текстом для обучающихся с ОВЗ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0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56" y="584845"/>
            <a:ext cx="8280272" cy="9072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языковым оформлением текста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416" y="1684285"/>
            <a:ext cx="8712318" cy="4763786"/>
          </a:xfrm>
        </p:spPr>
        <p:txBody>
          <a:bodyPr/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перекодировать каждый смысловой элемент в грамматически правильную структуру предложения;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располагать предложения в определенной последовательности;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связывать предложения в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7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текстом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9633"/>
              </p:ext>
            </p:extLst>
          </p:nvPr>
        </p:nvGraphicFramePr>
        <p:xfrm>
          <a:off x="2823592" y="1880989"/>
          <a:ext cx="17081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592" y="1880989"/>
                        <a:ext cx="170815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4178"/>
              </p:ext>
            </p:extLst>
          </p:nvPr>
        </p:nvGraphicFramePr>
        <p:xfrm>
          <a:off x="5087844" y="1808981"/>
          <a:ext cx="170685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7844" y="1808981"/>
                        <a:ext cx="1706856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1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464" y="440829"/>
            <a:ext cx="8208264" cy="10513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смыслового (внутреннего)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текста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432" y="1684285"/>
            <a:ext cx="8568302" cy="4763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сходных сюжетных картинок, на одной из которых отсутствует ряд предметов.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сюжетной и предметными картинками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серией сюжетных картинок.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текстом. В процессе работы над текстом одновременно осуществляется развитие умений как смыслового программирования, так и языкового оформления текста.</a:t>
            </a:r>
          </a:p>
        </p:txBody>
      </p:sp>
    </p:spTree>
    <p:extLst>
      <p:ext uri="{BB962C8B-B14F-4D97-AF65-F5344CB8AC3E}">
        <p14:creationId xmlns:p14="http://schemas.microsoft.com/office/powerpoint/2010/main" val="6558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08" y="3389401"/>
            <a:ext cx="4464496" cy="334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6" y="3657633"/>
            <a:ext cx="4385418" cy="268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ae0903dfe93edf223606f73d7b3cd941214c3278-1074885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4" y="472304"/>
            <a:ext cx="3190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80" y="575177"/>
            <a:ext cx="4032448" cy="284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424" y="584845"/>
            <a:ext cx="8640310" cy="5863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коррекционной работы над связной речью необходимо учитывать характер текста, его семантическую структуру, которая может быть различной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текста различают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тексты-повествования, тексты-описания и тексты-рассуждения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младших классах в основном работают над текстом-повествованием и текстом-описанием.</a:t>
            </a:r>
          </a:p>
        </p:txBody>
      </p:sp>
    </p:spTree>
    <p:extLst>
      <p:ext uri="{BB962C8B-B14F-4D97-AF65-F5344CB8AC3E}">
        <p14:creationId xmlns:p14="http://schemas.microsoft.com/office/powerpoint/2010/main" val="1816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повествовательных рассказах используется в основном цепная структура текста. Цепной текст представляет собой такую смысловую организацию предложений, которая обеспечивает последовательную передачу мысли от предложения к предложению линейно, по цепочке, опирается на последовательность действий, на их динамическое развитие.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 descr="https://smollogoped.ru/wp-content/uploads/2018/08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56" y="2742407"/>
            <a:ext cx="208597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5999" y="1016893"/>
            <a:ext cx="5813728" cy="5431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текстах-описаниях используется параллельная структура.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Параллельная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определяется тем, что предложения не «цепляются» одно за другое, а являются равноправными между собой; при этом в них либо осуществляется перечисление, либо они сопоставляются, либо противопоставляются.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55440" y="1510510"/>
            <a:ext cx="2664296" cy="49375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smollogoped.ru/wp-content/uploads/2018/08/2018-08-13_22-32-2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64" y="2169021"/>
            <a:ext cx="244827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5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99456" y="800869"/>
            <a:ext cx="8352278" cy="56472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наиболее сложным типом монологической речи и характеризуется использованием достаточно сложных языковых средств.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 является логическое мышление, отражающее многообразные связи и отношения реального мира.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Школьников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необходимо обучать элементам логического рассуждения, без которых любое связное высказывание становится бессмысленным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84" y="440829"/>
            <a:ext cx="8496944" cy="10513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детей с ОВЗ для работы с текстами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08" y="4473277"/>
            <a:ext cx="4572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4" y="1664965"/>
            <a:ext cx="2886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8" y="2094601"/>
            <a:ext cx="3903504" cy="24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86" y="1664965"/>
            <a:ext cx="2300214" cy="25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56" y="728860"/>
            <a:ext cx="8208912" cy="781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речевой деятельности школьников с ОВЗ: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799" y="1880989"/>
            <a:ext cx="5183927" cy="45670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словарный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трудности в овладении грамматическим строем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своеобразное формирование словообразовательной системы языка;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овладение способностью осознать речь как особого рода действительность, отличную от предметной;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 формировании монологической речи.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0" y="2166074"/>
            <a:ext cx="3692255" cy="217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424" y="584845"/>
            <a:ext cx="8568302" cy="497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 ОВЗ нарушается как внутренний (смысловой) уровень, так и языковой уровень связной речи.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сложным по степени самостоятельности является задание, чем больше оно связано с необходимостью смыслового программирования высказывания, тем труднее оно выполняется.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97213"/>
            <a:ext cx="45377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7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456" y="728861"/>
            <a:ext cx="8280270" cy="4763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Нарушения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у детей с ОВЗ обусловлены многими факторами: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из образа ситуации существенных и второстепенных компонентов (элементов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смыслового программирования содержания связного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недоразвитием способности удерживать программу, неумением развертывать смысловую программу в виде серии предложений, связанных между собой.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456" y="656853"/>
            <a:ext cx="8352278" cy="5791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часто не осознают необходимости передавать содержание какого-либо события так, чтобы оно было понятно слушающему, они не ориентируются на собеседника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Одной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причин нарушения формирования связной речи у детей с ОВЗ является слабость и быстрая истощаемость их речевой деятельности, а также особенности мотивации. В тех случаях, когда у детей появляется интерес к теме рассказа, связные высказывания становятся более развернутыми, увеличивается количество слов в предложении.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2358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432" y="800869"/>
            <a:ext cx="8136256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коррекционного обучения детей с ОВЗ - работа над всеми компонентами речевой системы.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448" y="2457053"/>
            <a:ext cx="8424286" cy="39910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2 направления: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анализу литературного текста, выделению его структурных частей (вступление, основная часть, заключение), определение стиля текста, жанровых особенностей;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понимать и сознательно строить словесные сообщения разных типов на основе сюжетной картины, серии картин, на основе наблюдений детей и их жизненного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9494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готовыми текстами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440" y="1232917"/>
            <a:ext cx="8496294" cy="5215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Говоря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текстах, не являющихся предметом обучения в урочной форме работы, а используемых для отработки тех или иных навыков на индивидуальных занятиях, следует тщательно подходить к выбору самого текста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категорий детей с ОВЗ существуют свои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  доступность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текста относительно возраста,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и интеллектуального развития ребенка;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ситуации/ сюжета/ события/ явления, описанного автором (особенно в части текстов естественнонаучного характера);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 слов и словосочетаний, которые позволят ребенку уловить канву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содержания; объем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начертания букв,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иллюстративных изображений (особенно в случаях схем, графиков, таблиц и т.д.),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(аудиально, визуально, смешанно) и др.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12" y="4401269"/>
            <a:ext cx="3742953" cy="216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16" y="584845"/>
            <a:ext cx="8856336" cy="9072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последовательность этапов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448" y="1684285"/>
            <a:ext cx="8424286" cy="476378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учителем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учителя с учащимися с целью выявления объема понимания обучающимися основного смысла прослушанного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структурой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обучение пересказу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выразительного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448" y="512837"/>
            <a:ext cx="8352280" cy="97929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смысловой, семантической стороной связного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456" y="1684285"/>
            <a:ext cx="8352278" cy="4763786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анализировать наглядную ситуацию, выделять главное и второстепенное, основное и фоновое;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располагать смысловые звенья в определенной последовательности;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удерживать смысловую программу в памяти</a:t>
            </a:r>
          </a:p>
        </p:txBody>
      </p:sp>
    </p:spTree>
    <p:extLst>
      <p:ext uri="{BB962C8B-B14F-4D97-AF65-F5344CB8AC3E}">
        <p14:creationId xmlns:p14="http://schemas.microsoft.com/office/powerpoint/2010/main" val="42850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бежевы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бежевый</Template>
  <TotalTime>668</TotalTime>
  <Words>802</Words>
  <Application>Microsoft Office PowerPoint</Application>
  <PresentationFormat>Произвольный</PresentationFormat>
  <Paragraphs>61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новый бежевый</vt:lpstr>
      <vt:lpstr>Microsoft Word 97 - 2003 Document</vt:lpstr>
      <vt:lpstr>Microsoft Word Document</vt:lpstr>
      <vt:lpstr>Презентация PowerPoint</vt:lpstr>
      <vt:lpstr>Особенности речевой деятельности школьников с ОВЗ:</vt:lpstr>
      <vt:lpstr>Презентация PowerPoint</vt:lpstr>
      <vt:lpstr>Презентация PowerPoint</vt:lpstr>
      <vt:lpstr>Презентация PowerPoint</vt:lpstr>
      <vt:lpstr> Основной принцип коррекционного обучения детей с ОВЗ - работа над всеми компонентами речевой системы.</vt:lpstr>
      <vt:lpstr>Работа с готовыми текстами</vt:lpstr>
      <vt:lpstr>Оптимальная последовательность этапов работы с текстом</vt:lpstr>
      <vt:lpstr>Задачи работы над смысловой, семантической стороной связного текста:</vt:lpstr>
      <vt:lpstr>Задачи работы над языковым оформлением текста </vt:lpstr>
      <vt:lpstr>Приемы работы с текстом</vt:lpstr>
      <vt:lpstr>Приемы формирования навыков смыслового (внутреннего) программирования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Мотивация детей с ОВЗ для работы с текстами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Ученик3</cp:lastModifiedBy>
  <cp:revision>94</cp:revision>
  <dcterms:created xsi:type="dcterms:W3CDTF">2022-12-28T09:32:23Z</dcterms:created>
  <dcterms:modified xsi:type="dcterms:W3CDTF">2024-08-08T07:41:49Z</dcterms:modified>
</cp:coreProperties>
</file>