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96" d="100"/>
          <a:sy n="96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677D6-0DAA-433D-B5A7-40721FE55D8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775777-3A6D-47FB-97D2-60515C1A279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Базовый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1219B-8F91-4771-A28F-3D87C345E720}" type="parTrans" cxnId="{E5CB51FB-7572-411B-83ED-A0672BFE8DE8}">
      <dgm:prSet/>
      <dgm:spPr/>
      <dgm:t>
        <a:bodyPr/>
        <a:lstStyle/>
        <a:p>
          <a:endParaRPr lang="ru-RU"/>
        </a:p>
      </dgm:t>
    </dgm:pt>
    <dgm:pt modelId="{95AE3256-8155-46AB-B031-509EC8675700}" type="sibTrans" cxnId="{E5CB51FB-7572-411B-83ED-A0672BFE8DE8}">
      <dgm:prSet/>
      <dgm:spPr/>
      <dgm:t>
        <a:bodyPr/>
        <a:lstStyle/>
        <a:p>
          <a:endParaRPr lang="ru-RU"/>
        </a:p>
      </dgm:t>
    </dgm:pt>
    <dgm:pt modelId="{A36DB6C2-A0B2-4CAF-93A0-FE5E3190BD0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Повышенный</a:t>
          </a:r>
          <a:endParaRPr lang="ru-RU" dirty="0"/>
        </a:p>
      </dgm:t>
    </dgm:pt>
    <dgm:pt modelId="{2226B8E7-9EDB-40A4-9F63-2E65FF445A14}" type="parTrans" cxnId="{4ABA21C6-00B6-4803-8BA7-8E1BC986B7DE}">
      <dgm:prSet/>
      <dgm:spPr/>
      <dgm:t>
        <a:bodyPr/>
        <a:lstStyle/>
        <a:p>
          <a:endParaRPr lang="ru-RU"/>
        </a:p>
      </dgm:t>
    </dgm:pt>
    <dgm:pt modelId="{183E451B-C702-4615-A772-A8EEC9F222E6}" type="sibTrans" cxnId="{4ABA21C6-00B6-4803-8BA7-8E1BC986B7DE}">
      <dgm:prSet/>
      <dgm:spPr/>
      <dgm:t>
        <a:bodyPr/>
        <a:lstStyle/>
        <a:p>
          <a:endParaRPr lang="ru-RU"/>
        </a:p>
      </dgm:t>
    </dgm:pt>
    <dgm:pt modelId="{31CA9292-06A9-4950-B2C6-E39D3A91BD03}" type="pres">
      <dgm:prSet presAssocID="{341677D6-0DAA-433D-B5A7-40721FE55D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0181D90-0928-4019-858E-5AF8FB7D4564}" type="pres">
      <dgm:prSet presAssocID="{67775777-3A6D-47FB-97D2-60515C1A2795}" presName="composite" presStyleCnt="0"/>
      <dgm:spPr/>
    </dgm:pt>
    <dgm:pt modelId="{FDF629F9-F6C8-414F-9CB3-AE17E21AEF0B}" type="pres">
      <dgm:prSet presAssocID="{67775777-3A6D-47FB-97D2-60515C1A2795}" presName="LShape" presStyleLbl="alignNode1" presStyleIdx="0" presStyleCnt="3"/>
      <dgm:spPr/>
    </dgm:pt>
    <dgm:pt modelId="{0D2BD067-A7A4-4C12-9590-964DC81FDE10}" type="pres">
      <dgm:prSet presAssocID="{67775777-3A6D-47FB-97D2-60515C1A279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BFDFC-874F-4BBD-98C4-2928702C48A7}" type="pres">
      <dgm:prSet presAssocID="{67775777-3A6D-47FB-97D2-60515C1A2795}" presName="Triangle" presStyleLbl="alignNode1" presStyleIdx="1" presStyleCnt="3"/>
      <dgm:spPr/>
    </dgm:pt>
    <dgm:pt modelId="{826C766E-04A6-48E5-867C-F7CDB6D5BC32}" type="pres">
      <dgm:prSet presAssocID="{95AE3256-8155-46AB-B031-509EC8675700}" presName="sibTrans" presStyleCnt="0"/>
      <dgm:spPr/>
    </dgm:pt>
    <dgm:pt modelId="{7A09D00A-B3AC-4C2E-9101-B2B7665631B9}" type="pres">
      <dgm:prSet presAssocID="{95AE3256-8155-46AB-B031-509EC8675700}" presName="space" presStyleCnt="0"/>
      <dgm:spPr/>
    </dgm:pt>
    <dgm:pt modelId="{D71E8AD4-D6AB-4921-BF17-6336BF1180CD}" type="pres">
      <dgm:prSet presAssocID="{A36DB6C2-A0B2-4CAF-93A0-FE5E3190BD04}" presName="composite" presStyleCnt="0"/>
      <dgm:spPr/>
    </dgm:pt>
    <dgm:pt modelId="{3ABCDD73-8585-45EE-827B-D05CE42BDB0C}" type="pres">
      <dgm:prSet presAssocID="{A36DB6C2-A0B2-4CAF-93A0-FE5E3190BD04}" presName="LShape" presStyleLbl="alignNode1" presStyleIdx="2" presStyleCnt="3"/>
      <dgm:spPr/>
    </dgm:pt>
    <dgm:pt modelId="{39E8C61F-ACE8-4A0B-AFEC-BB3C8F30443F}" type="pres">
      <dgm:prSet presAssocID="{A36DB6C2-A0B2-4CAF-93A0-FE5E3190BD0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B51FB-7572-411B-83ED-A0672BFE8DE8}" srcId="{341677D6-0DAA-433D-B5A7-40721FE55D8E}" destId="{67775777-3A6D-47FB-97D2-60515C1A2795}" srcOrd="0" destOrd="0" parTransId="{AC71219B-8F91-4771-A28F-3D87C345E720}" sibTransId="{95AE3256-8155-46AB-B031-509EC8675700}"/>
    <dgm:cxn modelId="{04BEB3D0-A0FA-4F72-9EE0-2BC117F32EEE}" type="presOf" srcId="{341677D6-0DAA-433D-B5A7-40721FE55D8E}" destId="{31CA9292-06A9-4950-B2C6-E39D3A91BD03}" srcOrd="0" destOrd="0" presId="urn:microsoft.com/office/officeart/2009/3/layout/StepUpProcess"/>
    <dgm:cxn modelId="{4ABA21C6-00B6-4803-8BA7-8E1BC986B7DE}" srcId="{341677D6-0DAA-433D-B5A7-40721FE55D8E}" destId="{A36DB6C2-A0B2-4CAF-93A0-FE5E3190BD04}" srcOrd="1" destOrd="0" parTransId="{2226B8E7-9EDB-40A4-9F63-2E65FF445A14}" sibTransId="{183E451B-C702-4615-A772-A8EEC9F222E6}"/>
    <dgm:cxn modelId="{61C6A6E2-06E0-4B2D-B7B5-1CA845B03811}" type="presOf" srcId="{A36DB6C2-A0B2-4CAF-93A0-FE5E3190BD04}" destId="{39E8C61F-ACE8-4A0B-AFEC-BB3C8F30443F}" srcOrd="0" destOrd="0" presId="urn:microsoft.com/office/officeart/2009/3/layout/StepUpProcess"/>
    <dgm:cxn modelId="{8894CAFC-1D38-418F-A116-B4FF1DAFB612}" type="presOf" srcId="{67775777-3A6D-47FB-97D2-60515C1A2795}" destId="{0D2BD067-A7A4-4C12-9590-964DC81FDE10}" srcOrd="0" destOrd="0" presId="urn:microsoft.com/office/officeart/2009/3/layout/StepUpProcess"/>
    <dgm:cxn modelId="{C4524FC3-4D46-45D3-BAAF-6C134C5D800B}" type="presParOf" srcId="{31CA9292-06A9-4950-B2C6-E39D3A91BD03}" destId="{E0181D90-0928-4019-858E-5AF8FB7D4564}" srcOrd="0" destOrd="0" presId="urn:microsoft.com/office/officeart/2009/3/layout/StepUpProcess"/>
    <dgm:cxn modelId="{511ABB9F-AA58-4397-8BBB-551D388628E1}" type="presParOf" srcId="{E0181D90-0928-4019-858E-5AF8FB7D4564}" destId="{FDF629F9-F6C8-414F-9CB3-AE17E21AEF0B}" srcOrd="0" destOrd="0" presId="urn:microsoft.com/office/officeart/2009/3/layout/StepUpProcess"/>
    <dgm:cxn modelId="{65F6A0CE-51AE-4E30-9588-346B5F4AF6C0}" type="presParOf" srcId="{E0181D90-0928-4019-858E-5AF8FB7D4564}" destId="{0D2BD067-A7A4-4C12-9590-964DC81FDE10}" srcOrd="1" destOrd="0" presId="urn:microsoft.com/office/officeart/2009/3/layout/StepUpProcess"/>
    <dgm:cxn modelId="{34016498-E378-4C2D-A0B7-9D7A55A9654C}" type="presParOf" srcId="{E0181D90-0928-4019-858E-5AF8FB7D4564}" destId="{104BFDFC-874F-4BBD-98C4-2928702C48A7}" srcOrd="2" destOrd="0" presId="urn:microsoft.com/office/officeart/2009/3/layout/StepUpProcess"/>
    <dgm:cxn modelId="{EBF194C3-0FF1-4F34-86CC-E2DF96E69BBC}" type="presParOf" srcId="{31CA9292-06A9-4950-B2C6-E39D3A91BD03}" destId="{826C766E-04A6-48E5-867C-F7CDB6D5BC32}" srcOrd="1" destOrd="0" presId="urn:microsoft.com/office/officeart/2009/3/layout/StepUpProcess"/>
    <dgm:cxn modelId="{533FF872-9E3C-4C18-8EE3-1B221F171ED3}" type="presParOf" srcId="{826C766E-04A6-48E5-867C-F7CDB6D5BC32}" destId="{7A09D00A-B3AC-4C2E-9101-B2B7665631B9}" srcOrd="0" destOrd="0" presId="urn:microsoft.com/office/officeart/2009/3/layout/StepUpProcess"/>
    <dgm:cxn modelId="{B1A7DE35-0750-497B-AD16-B7F22F556FBC}" type="presParOf" srcId="{31CA9292-06A9-4950-B2C6-E39D3A91BD03}" destId="{D71E8AD4-D6AB-4921-BF17-6336BF1180CD}" srcOrd="2" destOrd="0" presId="urn:microsoft.com/office/officeart/2009/3/layout/StepUpProcess"/>
    <dgm:cxn modelId="{648E8939-FCBE-473D-BDC1-27D5A4FAC6C4}" type="presParOf" srcId="{D71E8AD4-D6AB-4921-BF17-6336BF1180CD}" destId="{3ABCDD73-8585-45EE-827B-D05CE42BDB0C}" srcOrd="0" destOrd="0" presId="urn:microsoft.com/office/officeart/2009/3/layout/StepUpProcess"/>
    <dgm:cxn modelId="{0DCDB583-9348-42CC-B6E6-26A99800C3F3}" type="presParOf" srcId="{D71E8AD4-D6AB-4921-BF17-6336BF1180CD}" destId="{39E8C61F-ACE8-4A0B-AFEC-BB3C8F30443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629F9-F6C8-414F-9CB3-AE17E21AEF0B}">
      <dsp:nvSpPr>
        <dsp:cNvPr id="0" name=""/>
        <dsp:cNvSpPr/>
      </dsp:nvSpPr>
      <dsp:spPr>
        <a:xfrm rot="5400000">
          <a:off x="973140" y="275751"/>
          <a:ext cx="2228456" cy="37081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BD067-A7A4-4C12-9590-964DC81FDE10}">
      <dsp:nvSpPr>
        <dsp:cNvPr id="0" name=""/>
        <dsp:cNvSpPr/>
      </dsp:nvSpPr>
      <dsp:spPr>
        <a:xfrm>
          <a:off x="601155" y="1383674"/>
          <a:ext cx="3347694" cy="293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Базовый</a:t>
          </a:r>
          <a:endParaRPr lang="ru-RU" sz="3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155" y="1383674"/>
        <a:ext cx="3347694" cy="2934450"/>
      </dsp:txXfrm>
    </dsp:sp>
    <dsp:sp modelId="{104BFDFC-874F-4BBD-98C4-2928702C48A7}">
      <dsp:nvSpPr>
        <dsp:cNvPr id="0" name=""/>
        <dsp:cNvSpPr/>
      </dsp:nvSpPr>
      <dsp:spPr>
        <a:xfrm>
          <a:off x="3317209" y="2756"/>
          <a:ext cx="631640" cy="63164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CDD73-8585-45EE-827B-D05CE42BDB0C}">
      <dsp:nvSpPr>
        <dsp:cNvPr id="0" name=""/>
        <dsp:cNvSpPr/>
      </dsp:nvSpPr>
      <dsp:spPr>
        <a:xfrm rot="5400000">
          <a:off x="5071372" y="-738360"/>
          <a:ext cx="2228456" cy="37081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8C61F-ACE8-4A0B-AFEC-BB3C8F30443F}">
      <dsp:nvSpPr>
        <dsp:cNvPr id="0" name=""/>
        <dsp:cNvSpPr/>
      </dsp:nvSpPr>
      <dsp:spPr>
        <a:xfrm>
          <a:off x="4699387" y="369562"/>
          <a:ext cx="3347694" cy="293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Повышенный</a:t>
          </a:r>
          <a:endParaRPr lang="ru-RU" sz="3700" kern="1200" dirty="0"/>
        </a:p>
      </dsp:txBody>
      <dsp:txXfrm>
        <a:off x="4699387" y="369562"/>
        <a:ext cx="3347694" cy="293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664831"/>
            <a:ext cx="8208912" cy="93252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123199"/>
            <a:ext cx="748883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3199"/>
            <a:ext cx="748883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424936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по коррекции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 функций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с ОВЗ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000263"/>
              </p:ext>
            </p:extLst>
          </p:nvPr>
        </p:nvGraphicFramePr>
        <p:xfrm>
          <a:off x="323850" y="1989138"/>
          <a:ext cx="82804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,Bold"/>
              </a:rPr>
              <a:t>Уровни результатов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2048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когнитивных функций детей выходят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новый качественный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изменения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мотивационно-личностной сфере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программы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460129" cy="225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Внеурочное занятие по программе «Лестница знаний»</a:t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14809" b="14288"/>
          <a:stretch/>
        </p:blipFill>
        <p:spPr bwMode="auto">
          <a:xfrm>
            <a:off x="611560" y="2060848"/>
            <a:ext cx="77768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еник3\Desktop\GridArt_20240815_103538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584300"/>
            <a:ext cx="5724426" cy="57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еник3\Desktop\GridArt_20240815_104050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44007"/>
            <a:ext cx="6192688" cy="53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еник3\Desktop\GridArt_20240815_103958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54" y="296268"/>
            <a:ext cx="6012458" cy="60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коммуникативной деятельности школьников с ОВЗ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обнаруживаются стойкие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всех звеньев коммуникативного акта, проявляющие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снижении коммуникативно-познавательной потребности в общении.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недостаточно сформирована речевая коммуникация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связная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что создает барьеры в межличностном взаимодействии.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4546848" cy="403244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b="1" dirty="0">
                <a:latin typeface="Times New Roman"/>
              </a:rPr>
              <a:t>Когнитивная (мыслительная) функция - это предназначенность языка</a:t>
            </a:r>
          </a:p>
          <a:p>
            <a:pPr algn="ctr"/>
            <a:r>
              <a:rPr lang="ru-RU" sz="2000" b="1" dirty="0">
                <a:latin typeface="Times New Roman"/>
              </a:rPr>
              <a:t>быть средством выражения, передачи, хранения и развития мыслительного</a:t>
            </a:r>
          </a:p>
          <a:p>
            <a:pPr algn="ctr"/>
            <a:r>
              <a:rPr lang="ru-RU" sz="2000" b="1" dirty="0">
                <a:latin typeface="Times New Roman"/>
              </a:rPr>
              <a:t>содержания. Как и коммуникативная функция, когнитивная функция пред-</a:t>
            </a:r>
          </a:p>
          <a:p>
            <a:pPr algn="ctr"/>
            <a:r>
              <a:rPr lang="ru-RU" sz="2000" b="1" dirty="0" err="1">
                <a:latin typeface="Times New Roman"/>
              </a:rPr>
              <a:t>ставляет</a:t>
            </a:r>
            <a:r>
              <a:rPr lang="ru-RU" sz="2000" b="1" dirty="0">
                <a:latin typeface="Times New Roman"/>
              </a:rPr>
              <a:t> собой сложную совокупность мыслительных субфункций, которые</a:t>
            </a:r>
          </a:p>
          <a:p>
            <a:pPr algn="ctr"/>
            <a:r>
              <a:rPr lang="ru-RU" sz="2000" b="1" dirty="0">
                <a:latin typeface="Times New Roman"/>
              </a:rPr>
              <a:t>охватывают весь круг проблем, традиционно обозначаемых формулой «язык</a:t>
            </a:r>
          </a:p>
          <a:p>
            <a:pPr algn="ctr"/>
            <a:r>
              <a:rPr lang="ru-RU" sz="2000" b="1" dirty="0">
                <a:latin typeface="Times New Roman"/>
              </a:rPr>
              <a:t>и мышление».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012950"/>
            <a:ext cx="3432274" cy="343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13622"/>
            <a:ext cx="6192688" cy="92147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функции, с которыми работает учитель-дефектолог: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32856"/>
            <a:ext cx="4320480" cy="399330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(память);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(речь);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(мышление);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3" y="1988840"/>
            <a:ext cx="408285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8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4690864" cy="428133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когнитивных функции речи происходит в процессе: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внимание;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коммуникацию;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и творческих способностей;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запаса;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240358" cy="341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коррекции когнитивных функций</a:t>
            </a:r>
            <a:b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с ОВЗ «Лестница знаний»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628801"/>
            <a:ext cx="8640960" cy="4608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/>
              </a:rPr>
              <a:t>              </a:t>
            </a:r>
            <a:r>
              <a:rPr lang="ru-RU" sz="1800" b="1" dirty="0" smtClean="0">
                <a:latin typeface="Times New Roman"/>
              </a:rPr>
              <a:t>Курс </a:t>
            </a:r>
            <a:r>
              <a:rPr lang="ru-RU" sz="1800" b="1" dirty="0">
                <a:latin typeface="Times New Roman"/>
              </a:rPr>
              <a:t>«Лестница знаний» представляет собой </a:t>
            </a:r>
            <a:r>
              <a:rPr lang="ru-RU" sz="1800" b="1" u="sng" dirty="0">
                <a:latin typeface="Times New Roman"/>
              </a:rPr>
              <a:t>комплекс специально раз-</a:t>
            </a:r>
          </a:p>
          <a:p>
            <a:pPr marL="0" indent="0" algn="ctr">
              <a:buNone/>
            </a:pPr>
            <a:r>
              <a:rPr lang="ru-RU" sz="1800" b="1" u="sng" dirty="0" err="1">
                <a:latin typeface="Times New Roman"/>
              </a:rPr>
              <a:t>работанных</a:t>
            </a:r>
            <a:r>
              <a:rPr lang="ru-RU" sz="1800" b="1" u="sng" dirty="0">
                <a:latin typeface="Times New Roman"/>
              </a:rPr>
              <a:t> занятий</a:t>
            </a:r>
            <a:r>
              <a:rPr lang="ru-RU" sz="1800" b="1" dirty="0">
                <a:latin typeface="Times New Roman"/>
              </a:rPr>
              <a:t>, сочетающих в себе коррекционно-развивающие </a:t>
            </a:r>
            <a:r>
              <a:rPr lang="ru-RU" sz="1800" b="1" dirty="0" err="1" smtClean="0">
                <a:latin typeface="Times New Roman"/>
              </a:rPr>
              <a:t>упраж</a:t>
            </a:r>
            <a:r>
              <a:rPr lang="ru-RU" sz="1800" b="1" dirty="0" smtClean="0">
                <a:latin typeface="Times New Roman"/>
              </a:rPr>
              <a:t>-</a:t>
            </a:r>
            <a:endParaRPr lang="ru-RU" sz="1800" b="1" dirty="0">
              <a:latin typeface="Times New Roman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/>
              </a:rPr>
              <a:t>нения с разнообразным познавательным и коммуникативным материалом.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/>
              </a:rPr>
              <a:t>Эта </a:t>
            </a:r>
            <a:r>
              <a:rPr lang="ru-RU" sz="1800" b="1" dirty="0">
                <a:latin typeface="Times New Roman"/>
              </a:rPr>
              <a:t>совокупность обеспечивает как развитие познавательных, </a:t>
            </a:r>
            <a:r>
              <a:rPr lang="ru-RU" sz="1800" b="1" dirty="0" err="1">
                <a:latin typeface="Times New Roman"/>
              </a:rPr>
              <a:t>коммуника</a:t>
            </a:r>
            <a:r>
              <a:rPr lang="ru-RU" sz="1800" b="1" dirty="0">
                <a:latin typeface="Times New Roman"/>
              </a:rPr>
              <a:t>-</a:t>
            </a:r>
          </a:p>
          <a:p>
            <a:pPr marL="0" indent="0" algn="ctr">
              <a:buNone/>
            </a:pPr>
            <a:r>
              <a:rPr lang="ru-RU" sz="1800" b="1" dirty="0" err="1">
                <a:latin typeface="Times New Roman"/>
              </a:rPr>
              <a:t>тивных</a:t>
            </a:r>
            <a:r>
              <a:rPr lang="ru-RU" sz="1800" b="1" dirty="0">
                <a:latin typeface="Times New Roman"/>
              </a:rPr>
              <a:t> потребностей учащихся, так и их психических качеств: всех видов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/>
              </a:rPr>
              <a:t>памяти, внимания, наблюдательности, быстроты реакции, воображения, речи,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/>
              </a:rPr>
              <a:t>пространственного восприятия и сенсомоторной координации, </a:t>
            </a:r>
            <a:r>
              <a:rPr lang="ru-RU" sz="1800" b="1" dirty="0" err="1">
                <a:latin typeface="Times New Roman"/>
              </a:rPr>
              <a:t>коммуника</a:t>
            </a:r>
            <a:r>
              <a:rPr lang="ru-RU" sz="1800" b="1" dirty="0">
                <a:latin typeface="Times New Roman"/>
              </a:rPr>
              <a:t>-</a:t>
            </a:r>
          </a:p>
          <a:p>
            <a:pPr marL="0" indent="0" algn="ctr">
              <a:buNone/>
            </a:pPr>
            <a:r>
              <a:rPr lang="ru-RU" sz="1800" b="1" dirty="0" err="1">
                <a:latin typeface="Times New Roman"/>
              </a:rPr>
              <a:t>бельности</a:t>
            </a:r>
            <a:r>
              <a:rPr lang="ru-RU" sz="1800" b="1" dirty="0">
                <a:latin typeface="Times New Roman"/>
              </a:rPr>
              <a:t>, таких способностей мышления, как анализ, синтез, исключение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/>
              </a:rPr>
              <a:t>лишнего, обобщение, классификация, установление логических связей, </a:t>
            </a:r>
            <a:r>
              <a:rPr lang="ru-RU" sz="1800" b="1" dirty="0" err="1">
                <a:latin typeface="Times New Roman"/>
              </a:rPr>
              <a:t>спо</a:t>
            </a:r>
            <a:r>
              <a:rPr lang="ru-RU" sz="1800" b="1" dirty="0">
                <a:latin typeface="Times New Roman"/>
              </a:rPr>
              <a:t>-</a:t>
            </a:r>
          </a:p>
          <a:p>
            <a:pPr marL="0" indent="0" algn="ctr">
              <a:buNone/>
            </a:pPr>
            <a:r>
              <a:rPr lang="ru-RU" sz="1800" b="1" dirty="0" err="1">
                <a:latin typeface="Times New Roman"/>
              </a:rPr>
              <a:t>собность</a:t>
            </a:r>
            <a:r>
              <a:rPr lang="ru-RU" sz="1800" b="1" dirty="0">
                <a:latin typeface="Times New Roman"/>
              </a:rPr>
              <a:t> к конструированию</a:t>
            </a:r>
            <a:r>
              <a:rPr lang="ru-RU" sz="1800" b="1" dirty="0" smtClean="0">
                <a:latin typeface="Times New Roman"/>
              </a:rPr>
              <a:t>.</a:t>
            </a:r>
            <a:endParaRPr lang="ru-RU" sz="18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663825" cy="196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556792"/>
            <a:ext cx="792088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Подготовительный период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развитие сенсорно-перцептивной сферы, наглядно-образного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формирование предпосылок овладения коммуникативно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компетенциями.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Основной период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1 этапа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наглядно-образного мышления и начало фор-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словесно-логического мышления, а также внутреннего плана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2 этапа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словесно-логического понятийного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развитие произвольности (прежде всего помехоустойчивости в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и двигательной сферах), внутреннего плана действия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коррекции и развития когнитивных функций</a:t>
            </a:r>
            <a:b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4978896" cy="46805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,Bold"/>
              </a:rPr>
              <a:t>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своевременное выявление когнитивных нарушений, препятствую-</a:t>
            </a:r>
          </a:p>
          <a:p>
            <a:pPr algn="ctr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овладению коммуникативных речевых компетенций детей ОВЗ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использование коррекционных средств развития когнитивных уме-</a:t>
            </a:r>
          </a:p>
          <a:p>
            <a:pPr algn="ctr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необходимых для совершенствования коммуникативных речевых компе-</a:t>
            </a:r>
          </a:p>
          <a:p>
            <a:pPr algn="ctr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тенций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ОВЗ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повышение мотивации у детей с ОВЗ к коммуникации.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147828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5365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благоприятной атмосферы. Доброжелательность со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его отказ от высказывания критики в адрес ребенка.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ребенка среды разнообразными новыми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с целью развития его любознательности.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оригинальных идей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вопросов раскрытого, многозначного типа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личного примера - творческого подхода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возможности активно задавать вопросы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строится с опорой на сильные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учащихся: контактность, наглядно-образное мышление,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зрительную память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воображение.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коррекционно-развивающих занятий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a19c7ee9ce952e5ae29bf518b48fdd5f196a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521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Внеурочная деятельность по коррекции когнитивных функций у учащихся с ОВЗ </vt:lpstr>
      <vt:lpstr>Презентация PowerPoint</vt:lpstr>
      <vt:lpstr>Презентация PowerPoint</vt:lpstr>
      <vt:lpstr>Когнитивные функции, с которыми работает учитель-дефектолог: </vt:lpstr>
      <vt:lpstr>Презентация PowerPoint</vt:lpstr>
      <vt:lpstr>Программа по коррекции когнитивных функций у учащихся с ОВЗ «Лестница знаний»</vt:lpstr>
      <vt:lpstr>Этапы коррекции и развития когнитивных функций </vt:lpstr>
      <vt:lpstr>Презентация PowerPoint</vt:lpstr>
      <vt:lpstr>Особенности коррекционно-развивающих занятий</vt:lpstr>
      <vt:lpstr>Уровни результатов</vt:lpstr>
      <vt:lpstr>Критерии эффективности программы</vt:lpstr>
      <vt:lpstr>Внеурочное занятие по программе «Лестница знаний» 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вершине знаний</dc:title>
  <dc:creator>obstinate</dc:creator>
  <dc:description>Шаблон презентации с сайта https://presentation-creation.ru/</dc:description>
  <cp:lastModifiedBy>Ученик3</cp:lastModifiedBy>
  <cp:revision>358</cp:revision>
  <dcterms:created xsi:type="dcterms:W3CDTF">2018-02-25T09:09:03Z</dcterms:created>
  <dcterms:modified xsi:type="dcterms:W3CDTF">2024-08-15T08:07:40Z</dcterms:modified>
</cp:coreProperties>
</file>